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017" r:id="rId3"/>
    <p:sldId id="1018" r:id="rId4"/>
    <p:sldId id="1038" r:id="rId5"/>
    <p:sldId id="1039" r:id="rId6"/>
    <p:sldId id="1040" r:id="rId7"/>
    <p:sldId id="1019" r:id="rId8"/>
    <p:sldId id="1021" r:id="rId9"/>
    <p:sldId id="1024" r:id="rId10"/>
    <p:sldId id="1026" r:id="rId11"/>
    <p:sldId id="1027" r:id="rId12"/>
    <p:sldId id="1041" r:id="rId13"/>
    <p:sldId id="1042" r:id="rId14"/>
    <p:sldId id="1032" r:id="rId15"/>
    <p:sldId id="1034" r:id="rId16"/>
    <p:sldId id="1035"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外国作家作品研习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11  *</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百 年 孤 独</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节选</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576248"/>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赏析人物描写的</a:t>
            </a:r>
            <a:r>
              <a:rPr lang="zh-CN" altLang="zh-CN" b="1" dirty="0" smtClean="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角度</a:t>
            </a:r>
            <a:endParaRPr lang="en-US" altLang="zh-CN" b="1" dirty="0" smtClean="0">
              <a:solidFill>
                <a:srgbClr val="C7205C"/>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4080971949"/>
              </p:ext>
            </p:extLst>
          </p:nvPr>
        </p:nvGraphicFramePr>
        <p:xfrm>
          <a:off x="343710" y="1964784"/>
          <a:ext cx="11502992" cy="3840480"/>
        </p:xfrm>
        <a:graphic>
          <a:graphicData uri="http://schemas.openxmlformats.org/drawingml/2006/table">
            <a:tbl>
              <a:tblPr firstRow="1" firstCol="1" bandRow="1"/>
              <a:tblGrid>
                <a:gridCol w="1575032">
                  <a:extLst>
                    <a:ext uri="{9D8B030D-6E8A-4147-A177-3AD203B41FA5}">
                      <a16:colId xmlns:a16="http://schemas.microsoft.com/office/drawing/2014/main" val="2950029602"/>
                    </a:ext>
                  </a:extLst>
                </a:gridCol>
                <a:gridCol w="1872208">
                  <a:extLst>
                    <a:ext uri="{9D8B030D-6E8A-4147-A177-3AD203B41FA5}">
                      <a16:colId xmlns:a16="http://schemas.microsoft.com/office/drawing/2014/main" val="3516972111"/>
                    </a:ext>
                  </a:extLst>
                </a:gridCol>
                <a:gridCol w="8055752">
                  <a:extLst>
                    <a:ext uri="{9D8B030D-6E8A-4147-A177-3AD203B41FA5}">
                      <a16:colId xmlns:a16="http://schemas.microsoft.com/office/drawing/2014/main" val="3215575992"/>
                    </a:ext>
                  </a:extLst>
                </a:gridCol>
              </a:tblGrid>
              <a:tr h="252300">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直接</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描写</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正面描写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肖像、神态、动作描写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更好地展现人物的内心及性格特征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9326775"/>
                  </a:ext>
                </a:extLst>
              </a:tr>
              <a:tr h="535198">
                <a:tc v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语言描写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言为心声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人物的语言也体现着人物的思想性格。</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刻画人物性格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反映人物心理活动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促进故事情节的发展。</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描摹人物的语态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使形象栩栩如生、跃然纸上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4664231"/>
                  </a:ext>
                </a:extLst>
              </a:tr>
              <a:tr h="386532">
                <a:tc v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心理描写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直接表现人物思想和内在情感</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矛盾、焦虑、担心、喜悦、兴奋等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表现人物思想品质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推动情节发展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6915529"/>
                  </a:ext>
                </a:extLst>
              </a:tr>
            </a:tbl>
          </a:graphicData>
        </a:graphic>
      </p:graphicFrame>
    </p:spTree>
    <p:extLst>
      <p:ext uri="{BB962C8B-B14F-4D97-AF65-F5344CB8AC3E}">
        <p14:creationId xmlns:p14="http://schemas.microsoft.com/office/powerpoint/2010/main" val="1478507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715146189"/>
              </p:ext>
            </p:extLst>
          </p:nvPr>
        </p:nvGraphicFramePr>
        <p:xfrm>
          <a:off x="334567" y="1124744"/>
          <a:ext cx="11521280" cy="4464497"/>
        </p:xfrm>
        <a:graphic>
          <a:graphicData uri="http://schemas.openxmlformats.org/drawingml/2006/table">
            <a:tbl>
              <a:tblPr firstRow="1" firstCol="1" bandRow="1"/>
              <a:tblGrid>
                <a:gridCol w="1800199">
                  <a:extLst>
                    <a:ext uri="{9D8B030D-6E8A-4147-A177-3AD203B41FA5}">
                      <a16:colId xmlns:a16="http://schemas.microsoft.com/office/drawing/2014/main" val="3227951860"/>
                    </a:ext>
                  </a:extLst>
                </a:gridCol>
                <a:gridCol w="2592288">
                  <a:extLst>
                    <a:ext uri="{9D8B030D-6E8A-4147-A177-3AD203B41FA5}">
                      <a16:colId xmlns:a16="http://schemas.microsoft.com/office/drawing/2014/main" val="3873971006"/>
                    </a:ext>
                  </a:extLst>
                </a:gridCol>
                <a:gridCol w="7128793">
                  <a:extLst>
                    <a:ext uri="{9D8B030D-6E8A-4147-A177-3AD203B41FA5}">
                      <a16:colId xmlns:a16="http://schemas.microsoft.com/office/drawing/2014/main" val="1930961330"/>
                    </a:ext>
                  </a:extLst>
                </a:gridCol>
              </a:tblGrid>
              <a:tr h="266295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直接</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描写</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正面描写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细节描写</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刻画人物性格、爱好、追求。</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深化主题。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推动情节发展。</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渲染时代气氛、地方特色。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刻画人物心情、心理活动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2174186"/>
                  </a:ext>
                </a:extLst>
              </a:tr>
              <a:tr h="600513">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间接描写</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侧面描写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借助次要人物烘托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引发读者的联想、想象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含蓄曲折地表现人物形象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0739103"/>
                  </a:ext>
                </a:extLst>
              </a:tr>
              <a:tr h="600513">
                <a:tc v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借助物象烘托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870166385"/>
                  </a:ext>
                </a:extLst>
              </a:tr>
              <a:tr h="600513">
                <a:tc vMerge="1">
                  <a:txBody>
                    <a:bodyPr/>
                    <a:lstStyle/>
                    <a:p>
                      <a:endParaRPr lang="zh-CN" altLang="en-US"/>
                    </a:p>
                  </a:txBody>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借助环境烘托</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77344300"/>
                  </a:ext>
                </a:extLst>
              </a:tr>
            </a:tbl>
          </a:graphicData>
        </a:graphic>
      </p:graphicFrame>
    </p:spTree>
    <p:extLst>
      <p:ext uri="{BB962C8B-B14F-4D97-AF65-F5344CB8AC3E}">
        <p14:creationId xmlns:p14="http://schemas.microsoft.com/office/powerpoint/2010/main" val="15736241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全面准确地把握细节描写的作用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282436679"/>
              </p:ext>
            </p:extLst>
          </p:nvPr>
        </p:nvGraphicFramePr>
        <p:xfrm>
          <a:off x="343711" y="1520032"/>
          <a:ext cx="11502992" cy="4357241"/>
        </p:xfrm>
        <a:graphic>
          <a:graphicData uri="http://schemas.openxmlformats.org/drawingml/2006/table">
            <a:tbl>
              <a:tblPr firstRow="1" firstCol="1" bandRow="1"/>
              <a:tblGrid>
                <a:gridCol w="1470081">
                  <a:extLst>
                    <a:ext uri="{9D8B030D-6E8A-4147-A177-3AD203B41FA5}">
                      <a16:colId xmlns:a16="http://schemas.microsoft.com/office/drawing/2014/main" val="2688080252"/>
                    </a:ext>
                  </a:extLst>
                </a:gridCol>
                <a:gridCol w="2409206">
                  <a:extLst>
                    <a:ext uri="{9D8B030D-6E8A-4147-A177-3AD203B41FA5}">
                      <a16:colId xmlns:a16="http://schemas.microsoft.com/office/drawing/2014/main" val="4241228988"/>
                    </a:ext>
                  </a:extLst>
                </a:gridCol>
                <a:gridCol w="7623705">
                  <a:extLst>
                    <a:ext uri="{9D8B030D-6E8A-4147-A177-3AD203B41FA5}">
                      <a16:colId xmlns:a16="http://schemas.microsoft.com/office/drawing/2014/main" val="1407954676"/>
                    </a:ext>
                  </a:extLst>
                </a:gridCol>
              </a:tblGrid>
              <a:tr h="622463">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类型及作用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3193438"/>
                  </a:ext>
                </a:extLst>
              </a:tr>
              <a:tr h="622463">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推动情节发展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通过对细节的描写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使故事情节跌宕起伏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引人入胜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6887400"/>
                  </a:ext>
                </a:extLst>
              </a:tr>
              <a:tr h="622463">
                <a:tc rowSpan="5">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展示人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物性格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语言描写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使人物形象栩栩如生、跃然纸上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7782060"/>
                  </a:ext>
                </a:extLst>
              </a:tr>
              <a:tr h="622463">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动作描写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透露出人物形象的心理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8975540"/>
                  </a:ext>
                </a:extLst>
              </a:tr>
              <a:tr h="622463">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心理描写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展示人物的性格特点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7319790"/>
                  </a:ext>
                </a:extLst>
              </a:tr>
              <a:tr h="622463">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外貌描写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揭示人物特征、身份等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005136"/>
                  </a:ext>
                </a:extLst>
              </a:tr>
              <a:tr h="622463">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环境描写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烘托人物的性格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8206992"/>
                  </a:ext>
                </a:extLst>
              </a:tr>
            </a:tbl>
          </a:graphicData>
        </a:graphic>
      </p:graphicFrame>
    </p:spTree>
    <p:extLst>
      <p:ext uri="{BB962C8B-B14F-4D97-AF65-F5344CB8AC3E}">
        <p14:creationId xmlns:p14="http://schemas.microsoft.com/office/powerpoint/2010/main" val="1622782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831468223"/>
              </p:ext>
            </p:extLst>
          </p:nvPr>
        </p:nvGraphicFramePr>
        <p:xfrm>
          <a:off x="334567" y="1340768"/>
          <a:ext cx="11521280" cy="2651900"/>
        </p:xfrm>
        <a:graphic>
          <a:graphicData uri="http://schemas.openxmlformats.org/drawingml/2006/table">
            <a:tbl>
              <a:tblPr firstRow="1" firstCol="1" bandRow="1"/>
              <a:tblGrid>
                <a:gridCol w="2454032">
                  <a:extLst>
                    <a:ext uri="{9D8B030D-6E8A-4147-A177-3AD203B41FA5}">
                      <a16:colId xmlns:a16="http://schemas.microsoft.com/office/drawing/2014/main" val="211107487"/>
                    </a:ext>
                  </a:extLst>
                </a:gridCol>
                <a:gridCol w="9067248">
                  <a:extLst>
                    <a:ext uri="{9D8B030D-6E8A-4147-A177-3AD203B41FA5}">
                      <a16:colId xmlns:a16="http://schemas.microsoft.com/office/drawing/2014/main" val="692433501"/>
                    </a:ext>
                  </a:extLst>
                </a:gridCol>
              </a:tblGrid>
              <a:tr h="66297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类型及作用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433166"/>
                  </a:ext>
                </a:extLst>
              </a:tr>
              <a:tr h="66297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凸显环境特征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一景一物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不仅能准确表达作者的思想感情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还能凸显环境特征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6101208"/>
                  </a:ext>
                </a:extLst>
              </a:tr>
              <a:tr h="66297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表达真挚情感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真挚情感除了来源于对亲身经历的描写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还来源于成功的细节描写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694646"/>
                  </a:ext>
                </a:extLst>
              </a:tr>
              <a:tr h="66297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深化作品主题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折射广阔的生活画面</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表现深刻的社会主题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9667286"/>
                  </a:ext>
                </a:extLst>
              </a:tr>
            </a:tbl>
          </a:graphicData>
        </a:graphic>
      </p:graphicFrame>
      <p:sp>
        <p:nvSpPr>
          <p:cNvPr id="4" name="内容占位符 1"/>
          <p:cNvSpPr>
            <a:spLocks noGrp="1"/>
          </p:cNvSpPr>
          <p:nvPr>
            <p:ph idx="1"/>
          </p:nvPr>
        </p:nvSpPr>
        <p:spPr>
          <a:xfrm>
            <a:off x="360854" y="4076888"/>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文学类文本阅读拓展提优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P71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1XBS5.EPS" descr="id:2147488654;FounderCES"/>
          <p:cNvPicPr/>
          <p:nvPr/>
        </p:nvPicPr>
        <p:blipFill>
          <a:blip r:embed="rId2"/>
          <a:stretch>
            <a:fillRect/>
          </a:stretch>
        </p:blipFill>
        <p:spPr>
          <a:xfrm>
            <a:off x="342748" y="4219635"/>
            <a:ext cx="2015490" cy="370840"/>
          </a:xfrm>
          <a:prstGeom prst="rect">
            <a:avLst/>
          </a:prstGeom>
        </p:spPr>
      </p:pic>
      <p:pic>
        <p:nvPicPr>
          <p:cNvPr id="6" name="手指.EPS" descr="id:2147488661;FounderCES"/>
          <p:cNvPicPr/>
          <p:nvPr/>
        </p:nvPicPr>
        <p:blipFill>
          <a:blip r:embed="rId3"/>
          <a:stretch>
            <a:fillRect/>
          </a:stretch>
        </p:blipFill>
        <p:spPr>
          <a:xfrm>
            <a:off x="2406267" y="4282590"/>
            <a:ext cx="601648" cy="261744"/>
          </a:xfrm>
          <a:prstGeom prst="rect">
            <a:avLst/>
          </a:prstGeom>
        </p:spPr>
      </p:pic>
    </p:spTree>
    <p:extLst>
      <p:ext uri="{BB962C8B-B14F-4D97-AF65-F5344CB8AC3E}">
        <p14:creationId xmlns:p14="http://schemas.microsoft.com/office/powerpoint/2010/main" val="5666775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2862322"/>
          </a:xfrm>
        </p:spPr>
        <p:txBody>
          <a:bodyPr/>
          <a:lstStyle/>
          <a:p>
            <a:pP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马尔克斯的名言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不到一百年，就不该有人知道其中的含义。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生命中，真正重要的不是你遭遇了什么，而是你记住了哪些事，又是如何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铭</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4524315"/>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莫言：躲了马尔克斯</a:t>
            </a:r>
            <a:r>
              <a:rPr lang="en-US"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在中国作家里，莫言被公认与马尔克斯最像。在《百年孤独》中文版首发式上，莫言说当他第一次读到这本书，他被震撼了：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我为什么早不知道小说可以这样写呢？如果早知道小说可以这样写，没准《百年孤独》我可以写了。因为戏法一旦捅破以后就很简单。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即便是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简单的戏法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，马尔克斯也足以让许多作家着迷。莫言说：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马尔克斯就好像高炉一样，焕发了灼人的力量，我们自己是冰块，一旦靠近了就会被蒸发掉，什么也剩不下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我想这几十年来我就一直在千方百计地逃离他。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材运用.EPS" descr="id:2147488682;FounderCES"/>
          <p:cNvPicPr/>
          <p:nvPr/>
        </p:nvPicPr>
        <p:blipFill>
          <a:blip r:embed="rId2"/>
          <a:stretch>
            <a:fillRect/>
          </a:stretch>
        </p:blipFill>
        <p:spPr>
          <a:xfrm>
            <a:off x="550590" y="764704"/>
            <a:ext cx="2015490" cy="388620"/>
          </a:xfrm>
          <a:prstGeom prst="rect">
            <a:avLst/>
          </a:prstGeom>
        </p:spPr>
      </p:pic>
      <p:grpSp>
        <p:nvGrpSpPr>
          <p:cNvPr id="8" name="组合 7"/>
          <p:cNvGrpSpPr/>
          <p:nvPr/>
        </p:nvGrpSpPr>
        <p:grpSpPr>
          <a:xfrm>
            <a:off x="550590" y="1260408"/>
            <a:ext cx="872415" cy="461665"/>
            <a:chOff x="342748" y="1248196"/>
            <a:chExt cx="872415" cy="461665"/>
          </a:xfrm>
        </p:grpSpPr>
        <p:pic>
          <p:nvPicPr>
            <p:cNvPr id="7" name="BS25.EPS" descr="id:2147488689;FounderCES"/>
            <p:cNvPicPr/>
            <p:nvPr/>
          </p:nvPicPr>
          <p:blipFill>
            <a:blip r:embed="rId3"/>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endParaRPr lang="zh-CN" altLang="en-US" dirty="0">
                <a:solidFill>
                  <a:schemeClr val="bg1"/>
                </a:solidFill>
              </a:endParaRPr>
            </a:p>
          </p:txBody>
        </p:sp>
      </p:grpSp>
    </p:spTree>
    <p:extLst>
      <p:ext uri="{BB962C8B-B14F-4D97-AF65-F5344CB8AC3E}">
        <p14:creationId xmlns:p14="http://schemas.microsoft.com/office/powerpoint/2010/main" val="20431701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年在写作时，莫言决定不再躲避马尔克斯，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我觉得躲他这么多年，很多非常有意思的东西都没写进去，我把脑子里面积累多年的魔幻的资源写进去了，但用了东方的情节。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到下一本书的时候，莫言干脆老老实实地塑造人物，回归到了读《百年孤独》之前的状态。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我搏斗了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年，终于可以离开它了，但是我觉得我现在也终于可以靠近他了，因为我觉得我把中国的魔幻素材处理得和他不一样。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也许正因为如此，当莫言看着满街悬挂着的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中国的马尔克斯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莫言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这样的横幅时，说出了自己的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不高兴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我就是中国的莫言，为什么要说我是中国的马尔克斯。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写作的秘诀</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学习与借鉴</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倾听自己的心声</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432125" y="4653552"/>
            <a:ext cx="999059" cy="416916"/>
          </a:xfrm>
          <a:prstGeom prst="rect">
            <a:avLst/>
          </a:prstGeom>
        </p:spPr>
      </p:pic>
      <p:pic>
        <p:nvPicPr>
          <p:cNvPr id="12" name="图片 11"/>
          <p:cNvPicPr>
            <a:picLocks noChangeAspect="1"/>
          </p:cNvPicPr>
          <p:nvPr/>
        </p:nvPicPr>
        <p:blipFill>
          <a:blip r:embed="rId2"/>
          <a:stretch>
            <a:fillRect/>
          </a:stretch>
        </p:blipFill>
        <p:spPr>
          <a:xfrm>
            <a:off x="433733" y="4119363"/>
            <a:ext cx="999059" cy="416916"/>
          </a:xfrm>
          <a:prstGeom prst="rect">
            <a:avLst/>
          </a:prstGeom>
        </p:spPr>
      </p:pic>
      <p:sp>
        <p:nvSpPr>
          <p:cNvPr id="2" name="内容占位符 1"/>
          <p:cNvSpPr>
            <a:spLocks noGrp="1"/>
          </p:cNvSpPr>
          <p:nvPr>
            <p:ph idx="1"/>
          </p:nvPr>
        </p:nvSpPr>
        <p:spPr>
          <a:xfrm>
            <a:off x="360854" y="1781869"/>
            <a:ext cx="11485848" cy="3416320"/>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经久不衰</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经久不息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经久不衰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：形容某事或某人经历很长时间仍旧保持较旺盛的状态。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经久不息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：经过很长时间也不停止。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经久不衰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一般用于事物的发展；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经久不息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多用在鼓掌或欢呼时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3">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4" name="21XBS1.EPS" descr="id:2147488597;FounderCES"/>
          <p:cNvPicPr/>
          <p:nvPr/>
        </p:nvPicPr>
        <p:blipFill>
          <a:blip r:embed="rId4">
            <a:clrChange>
              <a:clrFrom>
                <a:srgbClr val="FFFFFF"/>
              </a:clrFrom>
              <a:clrTo>
                <a:srgbClr val="FFFFFF">
                  <a:alpha val="0"/>
                </a:srgbClr>
              </a:clrTo>
            </a:clrChange>
          </a:blip>
          <a:stretch>
            <a:fillRect/>
          </a:stretch>
        </p:blipFill>
        <p:spPr>
          <a:xfrm>
            <a:off x="347911" y="1329398"/>
            <a:ext cx="2016224" cy="371410"/>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881561"/>
            <a:ext cx="1296144" cy="416916"/>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作为中国共产党新闻史上以至中国近现代新闻史上的一个标志性事件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《解放日报》改版亦不乏学术勘探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甚至可称为一个</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经久不衰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的热点话题。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现场观众挥舞着小红旗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晚会在全场齐唱《歌唱祖国》的歌声中圆满落幕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现场响起</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经久不息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的掌声</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32125" y="3090040"/>
            <a:ext cx="999059" cy="416916"/>
          </a:xfrm>
          <a:prstGeom prst="rect">
            <a:avLst/>
          </a:prstGeom>
        </p:spPr>
      </p:pic>
      <p:pic>
        <p:nvPicPr>
          <p:cNvPr id="5" name="图片 4"/>
          <p:cNvPicPr>
            <a:picLocks noChangeAspect="1"/>
          </p:cNvPicPr>
          <p:nvPr/>
        </p:nvPicPr>
        <p:blipFill>
          <a:blip r:embed="rId2"/>
          <a:stretch>
            <a:fillRect/>
          </a:stretch>
        </p:blipFill>
        <p:spPr>
          <a:xfrm>
            <a:off x="433733" y="2555851"/>
            <a:ext cx="999059" cy="416916"/>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废寝忘食</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宵衣旰食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废寝忘食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：顾不得睡，忘记了吃。形容非常专心和勤奋。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宵衣旰食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：天不亮就穿衣起来，天黑了才吃饭，形容勤于政务。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二者都强调了极度投入和专注的态度。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废寝忘食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指顾不得睡觉和吃饭，形容非常专心努力。也说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废寝忘餐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。多形容专注努力，不限使用对象。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宵衣旰食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指天不亮就穿衣起来，天黑了才吃饭，形容勤于政务。使用对象多为政务人员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5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871548"/>
            <a:ext cx="1296144" cy="416916"/>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张立波主动请缨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半个多月的时间里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他通宵达旦、</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废寝忘食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研究技术资料、钻研设备原理。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医生们</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宵衣旰食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耕耘不辍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在敬佑生命、救死扶伤的奋斗过程中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创造了一个又一个医疗奇迹</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195479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2538777"/>
            <a:ext cx="1296144" cy="416916"/>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E3E35"/>
                </a:solidFill>
                <a:latin typeface="Times New Roman" panose="02020603050405020304" pitchFamily="18" charset="0"/>
                <a:ea typeface="黑体" panose="02010609060101010101" pitchFamily="49" charset="-122"/>
                <a:cs typeface="Times New Roman" panose="02020603050405020304" pitchFamily="18" charset="0"/>
              </a:rPr>
              <a:t>一窍不通</a:t>
            </a:r>
            <a:r>
              <a:rPr lang="zh-CN" altLang="zh-CN" b="1" dirty="0">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没有一窍是贯通的，比喻什么都不懂；常用于讽刺他人愚蠢和糊涂。含贬义。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他对音乐真是</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一窍不通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8634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1684244"/>
          </a:xfrm>
        </p:spPr>
        <p:txBody>
          <a:bodyPr/>
          <a:lstStyle/>
          <a:p>
            <a:pPr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哥伦比亚爆发过几十次内战，使数十万人丧生。《百年孤独》以很大的篇幅描述了这方面的史实，并且通过书中主人公带有传奇色彩的经历集中表现出来，把政客的虚伪、统治者的残忍、民众的盲从和愚昧等都写得淋漓尽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604;FounderCES"/>
          <p:cNvPicPr/>
          <p:nvPr/>
        </p:nvPicPr>
        <p:blipFill>
          <a:blip r:embed="rId2">
            <a:clrChange>
              <a:clrFrom>
                <a:srgbClr val="000000">
                  <a:alpha val="0"/>
                </a:srgbClr>
              </a:clrFrom>
              <a:clrTo>
                <a:srgbClr val="000000">
                  <a:alpha val="0"/>
                </a:srgbClr>
              </a:clrTo>
            </a:clrChange>
          </a:blip>
          <a:stretch>
            <a:fillRect/>
          </a:stretch>
        </p:blipFill>
        <p:spPr>
          <a:xfrm>
            <a:off x="478582" y="836712"/>
            <a:ext cx="2015490" cy="388620"/>
          </a:xfrm>
          <a:prstGeom prst="rect">
            <a:avLst/>
          </a:prstGeom>
        </p:spPr>
      </p:pic>
      <p:grpSp>
        <p:nvGrpSpPr>
          <p:cNvPr id="10" name="组合 9"/>
          <p:cNvGrpSpPr/>
          <p:nvPr/>
        </p:nvGrpSpPr>
        <p:grpSpPr>
          <a:xfrm>
            <a:off x="478583" y="1466678"/>
            <a:ext cx="1460162" cy="461665"/>
            <a:chOff x="345811" y="1394670"/>
            <a:chExt cx="1460162" cy="461665"/>
          </a:xfrm>
        </p:grpSpPr>
        <p:pic>
          <p:nvPicPr>
            <p:cNvPr id="4" name="BS23A.EPS" descr="id:2147488611;FounderCES"/>
            <p:cNvPicPr/>
            <p:nvPr/>
          </p:nvPicPr>
          <p:blipFill>
            <a:blip r:embed="rId3"/>
            <a:stretch>
              <a:fillRect/>
            </a:stretch>
          </p:blipFill>
          <p:spPr>
            <a:xfrm>
              <a:off x="345811" y="1412776"/>
              <a:ext cx="1460162" cy="432048"/>
            </a:xfrm>
            <a:prstGeom prst="rect">
              <a:avLst/>
            </a:prstGeom>
          </p:spPr>
        </p:pic>
        <p:sp>
          <p:nvSpPr>
            <p:cNvPr id="9" name="矩形 8"/>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70318"/>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拉丁美洲的魔幻现实主义文学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拉丁美洲的魔幻现实主义文学流派的创作手法，是</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把触目惊心的现实和迷离恍惚的幻觉结合在一起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极端夸张和虚实交错的艺术笔触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来网罗编织情节，</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描绘和反映拉丁美洲错综复杂的历史、社会和政治现象。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这种似是而非，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变幻想为现实而又不失其真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的魔幻现实主义的显著特点是：弥漫着浓重而强烈的神秘气氛；具有鲜明的反殖民、反帝、反封建、反独裁的进步倾向；善于借鉴、吸引和运用外来文化，并且结合本民族的习俗加以提炼、发展和融会贯通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478582" y="879103"/>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349821"/>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文学类文本阅读</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小说</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之分析塑造人物形象的</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方法</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 name="高考戳考点.EPS" descr="id:2147488625;FounderCES"/>
          <p:cNvPicPr/>
          <p:nvPr/>
        </p:nvPicPr>
        <p:blipFill>
          <a:blip r:embed="rId2"/>
          <a:stretch>
            <a:fillRect/>
          </a:stretch>
        </p:blipFill>
        <p:spPr>
          <a:xfrm>
            <a:off x="3722846" y="755826"/>
            <a:ext cx="4744720" cy="485775"/>
          </a:xfrm>
          <a:prstGeom prst="rect">
            <a:avLst/>
          </a:prstGeom>
        </p:spPr>
      </p:pic>
      <p:pic>
        <p:nvPicPr>
          <p:cNvPr id="8" name="分析.EPS" descr="id:2147488632;FounderCES"/>
          <p:cNvPicPr/>
          <p:nvPr/>
        </p:nvPicPr>
        <p:blipFill>
          <a:blip r:embed="rId3"/>
          <a:stretch>
            <a:fillRect/>
          </a:stretch>
        </p:blipFill>
        <p:spPr>
          <a:xfrm>
            <a:off x="342748" y="20608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796391421"/>
              </p:ext>
            </p:extLst>
          </p:nvPr>
        </p:nvGraphicFramePr>
        <p:xfrm>
          <a:off x="343711" y="2636912"/>
          <a:ext cx="11502992" cy="3384376"/>
        </p:xfrm>
        <a:graphic>
          <a:graphicData uri="http://schemas.openxmlformats.org/drawingml/2006/table">
            <a:tbl>
              <a:tblPr firstRow="1" firstCol="1" bandRow="1"/>
              <a:tblGrid>
                <a:gridCol w="1431015">
                  <a:extLst>
                    <a:ext uri="{9D8B030D-6E8A-4147-A177-3AD203B41FA5}">
                      <a16:colId xmlns:a16="http://schemas.microsoft.com/office/drawing/2014/main" val="665872593"/>
                    </a:ext>
                  </a:extLst>
                </a:gridCol>
                <a:gridCol w="10071977">
                  <a:extLst>
                    <a:ext uri="{9D8B030D-6E8A-4147-A177-3AD203B41FA5}">
                      <a16:colId xmlns:a16="http://schemas.microsoft.com/office/drawing/2014/main" val="4059469260"/>
                    </a:ext>
                  </a:extLst>
                </a:gridCol>
              </a:tblGrid>
              <a:tr h="58889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　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2928721357"/>
                  </a:ext>
                </a:extLst>
              </a:tr>
              <a:tr h="169218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indent="581660"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小说塑造人物形象是多方位的，它凭借各种艺术手段既对人物形象进行直接描写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如肖像描写、心理描写、语言描写、行为描写等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，又对人物形象进行间接描写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如侧面衬托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3520361731"/>
                  </a:ext>
                </a:extLst>
              </a:tr>
              <a:tr h="1103293">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endParaRPr lang="en-US"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请以</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形象为例，谈谈小说塑造人物形象时运用了哪些表现手法。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3899979155"/>
                  </a:ext>
                </a:extLst>
              </a:tr>
            </a:tbl>
          </a:graphicData>
        </a:graphic>
      </p:graphicFrame>
    </p:spTree>
    <p:extLst>
      <p:ext uri="{BB962C8B-B14F-4D97-AF65-F5344CB8AC3E}">
        <p14:creationId xmlns:p14="http://schemas.microsoft.com/office/powerpoint/2010/main" val="3181492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1357</Words>
  <Application>Microsoft Office PowerPoint</Application>
  <PresentationFormat>自定义</PresentationFormat>
  <Paragraphs>91</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仿宋</vt: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382</cp:revision>
  <dcterms:created xsi:type="dcterms:W3CDTF">2020-11-06T05:24:00Z</dcterms:created>
  <dcterms:modified xsi:type="dcterms:W3CDTF">2025-06-24T14:55:29Z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